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8" autoAdjust="0"/>
    <p:restoredTop sz="94647"/>
  </p:normalViewPr>
  <p:slideViewPr>
    <p:cSldViewPr snapToGrid="0">
      <p:cViewPr varScale="1">
        <p:scale>
          <a:sx n="101" d="100"/>
          <a:sy n="101" d="100"/>
        </p:scale>
        <p:origin x="11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### FM modulatie</a:t>
            </a:r>
          </a:p>
          <a:p/>
          <a:p>
            <a:r>
              <a:t>We kunnen ook dezelfde berekeningsmethode gebruiken om de effecten van off-resonant aan te sturen uit te rekenen, bijvoorbeeld in geval van FM modulatie.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9E7E716-59E8-42BC-97BF-DDA9E59ADEE7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8285E84-F3E9-4DE0-AF5C-DC32311C51B6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86D712DB-13D1-48DF-8D74-EA2A0D6A1295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EE55F63B-E5C2-47C9-B767-96A09BC63624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0445AAF3-F212-43BB-932B-DD1A31841819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215EBCC0-C3A3-417F-962F-876AE60FF46F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087A35E-C6EC-4A6C-A286-9B263B20AC20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B9B00E3-DE57-4EA4-A886-8AA88F9577D7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A466-BC4F-407D-A3EA-76F6655478F0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5F32B-E94B-420F-86D9-59A9E32E05E1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341CC9F9-C2CE-4031-804C-1F2576E1A82A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notesSlide" Target="../notesSlides/notesSlide1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(3)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841248"/>
            <a:ext cx="3819525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1925193"/>
            <a:ext cx="22764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3066288"/>
            <a:ext cx="2419350" cy="8667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4207383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2395728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481328"/>
            <a:ext cx="53435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2146173"/>
            <a:ext cx="18573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3287268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438" y="566928"/>
            <a:ext cx="580112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van de parameters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566928"/>
            <a:ext cx="20097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1708023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566928"/>
            <a:ext cx="2190750" cy="9525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1793748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622" y="566928"/>
            <a:ext cx="46167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(2)</a:t>
            </a:r>
            <a:endParaRPr sz="3200" b="1" i="0">
              <a:latin typeface="Arial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566928"/>
            <a:ext cx="10820400" cy="5669280"/>
          </a:xfrm>
        </p:spPr>
        <p:txBody>
          <a:bodyPr>
            <a:spAutoFit/>
          </a:bodyPr>
          <a:lstStyle/>
          <a:p/>
          <a:p>
            <a:pPr lvl="1"/>
            <a:r>
              <a:t>De aansturing van het actieve element</a:t>
            </a:r>
          </a:p>
          <a:p>
            <a:pPr lvl="2"/>
            <a:r>
              <a:t>plaatst lading bij op de condensator</a:t>
            </a:r>
          </a:p>
          <a:p>
            <a:pPr lvl="2"/>
            <a:r>
              <a:t>verhoogt de stroom door het spoel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Geleidingshoek (α)</a:t>
            </a:r>
            <a:endParaRPr sz="3200" b="1" i="0">
              <a:latin typeface="Arial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566928"/>
            <a:ext cx="10820400" cy="5669280"/>
          </a:xfrm>
        </p:spPr>
        <p:txBody>
          <a:bodyPr>
            <a:spAutoFit/>
          </a:bodyPr>
          <a:lstStyle/>
          <a:p/>
          <a:p>
            <a:pPr lvl="1"/>
            <a:r>
              <a:t>De geleidingehoek is het deel van de periode dat de transistor gestuurd wordt</a:t>
            </a:r>
          </a:p>
          <a:p>
            <a:pPr lvl="1"/>
            <a:r>
              <a:t>Hoe korter de stuurperiode</a:t>
            </a:r>
          </a:p>
          <a:p>
            <a:pPr lvl="2"/>
            <a:r>
              <a:t>Hoe minder energie er geleverd wordt</a:t>
            </a:r>
          </a:p>
          <a:p>
            <a:pPr lvl="2"/>
            <a:r>
              <a:t>Hoe efficiënter de versterker</a:t>
            </a:r>
          </a:p>
          <a:p>
            <a:pPr lvl="1"/>
            <a:r>
              <a:t>De geleidingehoek blijft best constant</a:t>
            </a:r>
          </a:p>
          <a:p>
            <a:pPr lvl="2"/>
            <a:r>
              <a:t>anders bekomen we niet-lineariteiten in de weergave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Gebruik van de klasse C versterker</a:t>
            </a:r>
            <a:endParaRPr sz="3200" b="1" i="0">
              <a:latin typeface="Arial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566928"/>
            <a:ext cx="10820400" cy="5669280"/>
          </a:xfrm>
        </p:spPr>
        <p:txBody>
          <a:bodyPr>
            <a:spAutoFit/>
          </a:bodyPr>
          <a:lstStyle/>
          <a:p/>
          <a:p>
            <a:pPr lvl="1"/>
            <a:r>
              <a:t>Voor vaste bronnen ...</a:t>
            </a:r>
          </a:p>
          <a:p>
            <a:pPr lvl="1"/>
            <a:r>
              <a:t>Voor FM versterkers</a:t>
            </a:r>
          </a:p>
          <a:p>
            <a:pPr lvl="2"/>
            <a:r>
              <a:t>amplitude is vast, frequentie varieert</a:t>
            </a:r>
          </a:p>
          <a:p>
            <a:pPr lvl="2"/>
            <a:r>
              <a:t>geleidingshoek kan ook constant zijn</a:t>
            </a:r>
          </a:p>
          <a:p>
            <a:pPr lvl="1"/>
            <a:r>
              <a:t>Voor AM versterkers</a:t>
            </a:r>
          </a:p>
          <a:p>
            <a:pPr lvl="2"/>
            <a:r>
              <a:t>Directe uitvoering</a:t>
            </a:r>
          </a:p>
          <a:p>
            <a:pPr lvl="3"/>
            <a:r>
              <a:t>geleidingshoek (</a:t>
            </a:r>
            <a:r>
              <a:t>α</a:t>
            </a:r>
            <a:r>
              <a:t>) moet variëren tenzij </a:t>
            </a:r>
            <a:r>
              <a:t>α=π/2</a:t>
            </a:r>
          </a:p>
          <a:p>
            <a:pPr lvl="3"/>
            <a:r>
              <a:t>geleidingshoek </a:t>
            </a:r>
            <a:r>
              <a:t>α=π/2</a:t>
            </a:r>
            <a:r>
              <a:t> is de enige oplossing</a:t>
            </a:r>
          </a:p>
          <a:p>
            <a:pPr lvl="3"/>
            <a:r>
              <a:t>Gebruik: kleine AM zenders en televisiezenders</a:t>
            </a:r>
          </a:p>
          <a:p>
            <a:pPr lvl="2"/>
            <a:r>
              <a:t>Plaatmodulatie uitvoering</a:t>
            </a:r>
          </a:p>
          <a:p>
            <a:pPr lvl="3"/>
            <a:r>
              <a:t>Voedingsspanning variëren in plaats van de geleidingshoek (</a:t>
            </a:r>
            <a:r>
              <a:t>α</a:t>
            </a:r>
            <a:r>
              <a:t>)</a:t>
            </a:r>
          </a:p>
          <a:p>
            <a:pPr lvl="3"/>
            <a:r>
              <a:t>Gebruik: grote AM zenders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566928"/>
            <a:ext cx="10820400" cy="5669280"/>
          </a:xfrm>
        </p:spPr>
        <p:txBody>
          <a:bodyPr>
            <a:spAutoFit/>
          </a:bodyPr>
          <a:lstStyle/>
          <a:p/>
          <a:p>
            <a:pPr lvl="1"/>
            <a:r>
              <a:t>Vermogenversterkers voor hoge frequenties hebben meestal</a:t>
            </a:r>
          </a:p>
          <a:p>
            <a:pPr lvl="2"/>
            <a:r>
              <a:t>een vaste frequentie</a:t>
            </a:r>
          </a:p>
          <a:p>
            <a:pPr lvl="2"/>
            <a:r>
              <a:t>een beperkte bandbreedte (max 1 % van de frequentie)</a:t>
            </a:r>
          </a:p>
          <a:p>
            <a:pPr lvl="1"/>
            <a:r>
              <a:t>Toepassingen</a:t>
            </a:r>
          </a:p>
          <a:p>
            <a:pPr lvl="2"/>
            <a:r>
              <a:t>inductieve verwarming</a:t>
            </a:r>
          </a:p>
          <a:p>
            <a:pPr lvl="3"/>
            <a:r>
              <a:t>smeltovens</a:t>
            </a:r>
          </a:p>
          <a:p>
            <a:pPr lvl="2"/>
            <a:r>
              <a:t>diëlektrisch verwarmen</a:t>
            </a:r>
          </a:p>
          <a:p>
            <a:pPr lvl="3"/>
            <a:r>
              <a:t>drogen, bakken, polymeriseren</a:t>
            </a:r>
          </a:p>
          <a:p>
            <a:pPr lvl="2"/>
            <a:r>
              <a:t>Telecommunicatie</a:t>
            </a:r>
          </a:p>
          <a:p>
            <a:pPr lvl="3"/>
            <a:r>
              <a:t>draaggolf van zenders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Instelling basisstroom: door keuze geleidingshoek en piekstroom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33" y="566928"/>
            <a:ext cx="576653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0 sin(-1.5 2.7 1591500) DC=-1.5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716" y="566928"/>
            <a:ext cx="548456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74" y="566928"/>
            <a:ext cx="841625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26" y="566928"/>
            <a:ext cx="84663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713" y="566928"/>
            <a:ext cx="586457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733" y="566928"/>
            <a:ext cx="573053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616" y="566928"/>
            <a:ext cx="573476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566928"/>
            <a:ext cx="10820400" cy="5669280"/>
          </a:xfrm>
        </p:spPr>
        <p:txBody>
          <a:bodyPr>
            <a:spAutoFit/>
          </a:bodyPr>
          <a:lstStyle/>
          <a:p/>
          <a:p>
            <a:pPr lvl="1"/>
            <a:r>
              <a:t>We kunnen gebruik maken van de eigenfrequentie van een resonante kring om</a:t>
            </a:r>
          </a:p>
          <a:p>
            <a:pPr lvl="2"/>
            <a:r>
              <a:t>De oscillatie op de juiste frequentie te genereren</a:t>
            </a:r>
          </a:p>
          <a:p>
            <a:pPr lvl="2"/>
            <a:r>
              <a:t>Om harmonischen weg te filteren</a:t>
            </a:r>
          </a:p>
          <a:p>
            <a:pPr lvl="1"/>
            <a:r>
              <a:t>Deze resonante kring vormt de belasting van de vermogentransistor</a:t>
            </a:r>
          </a:p>
          <a:p>
            <a:pPr lvl="2"/>
            <a:r>
              <a:t>De vermogentransistor levert het vermogen dat verloren/uitgestraald wordt door de resonante kring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Bekomen oscillatiespanning als functie van de geleidingshoek (α)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39" y="566928"/>
            <a:ext cx="59479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19" y="566928"/>
            <a:ext cx="597716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99" y="566928"/>
            <a:ext cx="59260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(Links) impedantie van de LRC-kring als functie van de frequentie </a:t>
            </a:r>
            <a:endParaRPr sz="2200" b="1" i="0">
              <a:latin typeface="Arial"/>
            </a:endParaRPr>
          </a:p>
          <a:p>
            <a:r>
              <a:rPr sz="2200" b="1" i="0">
                <a:latin typeface="Arial"/>
              </a:rPr>
              <a:t>(Rechts) het uitdempen van deze kring als functie van de tijd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91" y="566928"/>
            <a:ext cx="871041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5  AC 0.5V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V_VinDC      5 0 0.7V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18" y="566928"/>
            <a:ext cx="840016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59" y="566928"/>
            <a:ext cx="8574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59" y="566928"/>
            <a:ext cx="8574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Alternatieve schema's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826" y="566928"/>
            <a:ext cx="43743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702" y="566928"/>
            <a:ext cx="61365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660" y="566928"/>
            <a:ext cx="62226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Klasse C versterker waarbij de uitgangspanning oscilleert rond de grond</a:t>
            </a:r>
            <a:endParaRPr sz="24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71" y="566928"/>
            <a:ext cx="92676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klasseC   versie2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0 3  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0 3  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R_R1         0 3    100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V_V3         4 0   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V_V5         1 0    sin(-2 3.09 1591500) DC=-2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3    100n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2 4    20uH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BF=255.9 Rb=100 )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302" y="566928"/>
            <a:ext cx="84913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Meerdere versterkingstrappen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50" y="566928"/>
            <a:ext cx="530209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47" y="566928"/>
            <a:ext cx="74473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47" y="566928"/>
            <a:ext cx="74473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67" y="566928"/>
            <a:ext cx="87976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C</a:t>
            </a:r>
            <a:endParaRPr sz="3200" b="1" i="0">
              <a:latin typeface="Arial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566928"/>
            <a:ext cx="10820400" cy="5669280"/>
          </a:xfrm>
        </p:spPr>
        <p:txBody>
          <a:bodyPr>
            <a:spAutoFit/>
          </a:bodyPr>
          <a:lstStyle/>
          <a:p/>
          <a:p>
            <a:pPr lvl="1"/>
            <a:r>
              <a:t>Rol actief element</a:t>
            </a:r>
          </a:p>
          <a:p>
            <a:pPr lvl="2"/>
            <a:r>
              <a:t>Wel: leveren van energie</a:t>
            </a:r>
          </a:p>
          <a:p>
            <a:pPr lvl="3"/>
            <a:r>
              <a:t>Compenseren van het verlies in de belasting</a:t>
            </a:r>
          </a:p>
          <a:p>
            <a:pPr lvl="2"/>
            <a:r>
              <a:t>Niet: vorming van de sinus</a:t>
            </a:r>
          </a:p>
          <a:p>
            <a:pPr lvl="3"/>
            <a:r>
              <a:t>Dit doet de trilkring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51" y="566928"/>
            <a:ext cx="99318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met 3 klasse C trappen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 voor een AM zender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0" y="566928"/>
            <a:ext cx="998317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449" y="566928"/>
            <a:ext cx="56031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(1)</a:t>
            </a:r>
            <a:endParaRPr sz="3200" b="1" i="0">
              <a:latin typeface="Arial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566928"/>
            <a:ext cx="10820400" cy="5669280"/>
          </a:xfrm>
        </p:spPr>
        <p:txBody>
          <a:bodyPr>
            <a:spAutoFit/>
          </a:bodyPr>
          <a:lstStyle/>
          <a:p/>
          <a:p>
            <a:pPr lvl="1"/>
            <a:r>
              <a:t>Zonder sturing actief element</a:t>
            </a:r>
          </a:p>
          <a:p>
            <a:pPr lvl="2"/>
            <a:r>
              <a:t>De inductantie (L) wisselt met de condensator (C) energie uit: trilling op de eigenfrequentie</a:t>
            </a:r>
          </a:p>
          <a:p>
            <a:pPr lvl="2"/>
            <a:r>
              <a:t>Amplitude van de oscillatie daalt (de trilling dempt uit) door energieoverdracht naar de belasting R</a:t>
            </a:r>
            <a:r>
              <a:rPr sz="1800" baseline="-25000"/>
              <a:t>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932688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1540383"/>
            <a:ext cx="1704975" cy="3429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2157603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2765298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(2)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932688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1540383"/>
            <a:ext cx="1847850" cy="8096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2624328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3232023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Props1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11</cp:revision>
  <dcterms:created xsi:type="dcterms:W3CDTF">2017-06-28T07:18:12Z</dcterms:created>
  <dcterms:modified xsi:type="dcterms:W3CDTF">2025-09-28T19:36:47Z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